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440" r:id="rId2"/>
    <p:sldId id="421" r:id="rId3"/>
    <p:sldId id="441" r:id="rId4"/>
    <p:sldId id="449" r:id="rId5"/>
    <p:sldId id="450" r:id="rId6"/>
    <p:sldId id="451" r:id="rId7"/>
    <p:sldId id="452" r:id="rId8"/>
    <p:sldId id="445" r:id="rId9"/>
    <p:sldId id="447" r:id="rId10"/>
    <p:sldId id="453" r:id="rId11"/>
    <p:sldId id="355" r:id="rId12"/>
  </p:sldIdLst>
  <p:sldSz cx="9144000" cy="6858000" type="screen4x3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D8E8"/>
    <a:srgbClr val="E9EDF4"/>
    <a:srgbClr val="4D9999"/>
    <a:srgbClr val="FFAB97"/>
    <a:srgbClr val="FF4F25"/>
    <a:srgbClr val="FF7575"/>
    <a:srgbClr val="DE761D"/>
    <a:srgbClr val="9DA637"/>
    <a:srgbClr val="8FB200"/>
    <a:srgbClr val="9DA6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C083E6E3-FA7D-4D7B-A595-EF9225AFEA82}" styleName="Light Style 1 - Accent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18" autoAdjust="0"/>
    <p:restoredTop sz="95812" autoAdjust="0"/>
  </p:normalViewPr>
  <p:slideViewPr>
    <p:cSldViewPr>
      <p:cViewPr varScale="1">
        <p:scale>
          <a:sx n="82" d="100"/>
          <a:sy n="82" d="100"/>
        </p:scale>
        <p:origin x="151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6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82EE655-AB4D-43D0-B86B-608A6C62476D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049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15790"/>
            <a:ext cx="548640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B0C0E768-A3FF-4D00-B5C3-9D625020F23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3429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3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7</a:t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8</a:t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C0E768-A3FF-4D00-B5C3-9D625020F23A}" type="slidenum">
              <a:rPr lang="en-US" smtClean="0"/>
              <a:pPr/>
              <a:t>9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681415" y="0"/>
            <a:ext cx="1462585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0" y="152400"/>
            <a:ext cx="590939" cy="6096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248400"/>
            <a:ext cx="9144000" cy="6096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7681415" y="0"/>
            <a:ext cx="1462585" cy="60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6673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1FEEE0-9744-4B0A-B628-65A56574CA56}" type="datetimeFigureOut">
              <a:rPr lang="en-US" smtClean="0"/>
              <a:pPr/>
              <a:t>6/16/2016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B0973-B266-4453-AF9C-41E47A3B46D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  <p:sldLayoutId id="2147483671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Sunder\Desktop\Conf room-TV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764"/>
          <a:stretch/>
        </p:blipFill>
        <p:spPr bwMode="auto">
          <a:xfrm>
            <a:off x="-3948" y="627099"/>
            <a:ext cx="9144000" cy="4478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/>
        </p:nvSpPr>
        <p:spPr>
          <a:xfrm>
            <a:off x="0" y="5791200"/>
            <a:ext cx="9144000" cy="533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876800" y="4756578"/>
            <a:ext cx="4267200" cy="14156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 descr="C:\Users\Sunder\Desktop\Connect - new images\Laptop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0669" y="4830575"/>
            <a:ext cx="2012435" cy="1341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8064" y="5334000"/>
            <a:ext cx="4800600" cy="769441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/>
          <a:p>
            <a:pPr algn="ctr"/>
            <a:r>
              <a:rPr lang="en-US" sz="4400" b="1" dirty="0">
                <a:solidFill>
                  <a:schemeClr val="accent6">
                    <a:lumMod val="75000"/>
                  </a:schemeClr>
                </a:solidFill>
              </a:rPr>
              <a:t>CO</a:t>
            </a:r>
            <a:r>
              <a:rPr lang="en-US" sz="4400" b="1" dirty="0">
                <a:solidFill>
                  <a:srgbClr val="DE761D"/>
                </a:solidFill>
              </a:rPr>
              <a:t>NNECT</a:t>
            </a:r>
            <a:endParaRPr lang="en-US" sz="4400" b="1" dirty="0">
              <a:solidFill>
                <a:sysClr val="windowText" lastClr="000000"/>
              </a:solidFill>
            </a:endParaRPr>
          </a:p>
        </p:txBody>
      </p:sp>
      <p:pic>
        <p:nvPicPr>
          <p:cNvPr id="11" name="Picture 4" descr="C:\Users\Sunder\Desktop\Connect - new images\tabl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5980" y="4842882"/>
            <a:ext cx="1931121" cy="1315249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3209" y="855699"/>
            <a:ext cx="1789061" cy="1277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76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How is it useful?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68816" y="2376268"/>
            <a:ext cx="4072596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Academic:</a:t>
            </a:r>
          </a:p>
          <a:p>
            <a:endParaRPr lang="en-US" sz="12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Peer to peer collaboration among students after classroom sessions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Peer to peer collaboration among teachers and administrators for lesson planning and for routine meetings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Can be integrated into MOOCs and e-learning platforms to enhance the teaching &amp; learning experience by adding real-time collaboration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191000" y="2376268"/>
            <a:ext cx="4800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Enterprises:</a:t>
            </a:r>
          </a:p>
          <a:p>
            <a:endParaRPr lang="en-US" sz="1200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Engineering, Product, Design &amp; Creative team Collaboration: (Remote teams can collaborate by working on common content)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Executive Collaboration: (Routine meetings where remote executives collaborate using Tablets, Smart Phones or Laptops)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r>
              <a:rPr lang="en-US" dirty="0"/>
              <a:t>Training &amp; Development: (</a:t>
            </a:r>
            <a:r>
              <a:rPr lang="en-US" sz="1600" dirty="0"/>
              <a:t>Provides an inclusive training environment where remotely located employees can be trained in real-time by corporate trainers) </a:t>
            </a:r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  <a:p>
            <a:pPr marL="342900" indent="-342900">
              <a:buFont typeface="Wingdings" pitchFamily="2" charset="2"/>
              <a:buChar char="§"/>
            </a:pP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152400" y="1461868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CONNECT </a:t>
            </a:r>
            <a:r>
              <a:rPr lang="en-US" sz="2400" dirty="0"/>
              <a:t>can be used very effectively in Enterprise and Academic environments</a:t>
            </a:r>
          </a:p>
        </p:txBody>
      </p:sp>
    </p:spTree>
    <p:extLst>
      <p:ext uri="{BB962C8B-B14F-4D97-AF65-F5344CB8AC3E}">
        <p14:creationId xmlns:p14="http://schemas.microsoft.com/office/powerpoint/2010/main" val="23956031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2362200" y="4321498"/>
            <a:ext cx="4724400" cy="120032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accent6">
                    <a:lumMod val="75000"/>
                  </a:schemeClr>
                </a:solidFill>
              </a:rPr>
              <a:t>Thank You</a:t>
            </a:r>
          </a:p>
        </p:txBody>
      </p:sp>
      <p:sp>
        <p:nvSpPr>
          <p:cNvPr id="52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2" name="Group 15"/>
          <p:cNvGrpSpPr/>
          <p:nvPr/>
        </p:nvGrpSpPr>
        <p:grpSpPr>
          <a:xfrm>
            <a:off x="0" y="1089391"/>
            <a:ext cx="9144000" cy="282209"/>
            <a:chOff x="0" y="838200"/>
            <a:chExt cx="9144000" cy="282209"/>
          </a:xfrm>
        </p:grpSpPr>
        <p:sp>
          <p:nvSpPr>
            <p:cNvPr id="38" name="Rectangle 37"/>
            <p:cNvSpPr/>
            <p:nvPr/>
          </p:nvSpPr>
          <p:spPr>
            <a:xfrm>
              <a:off x="0" y="1053353"/>
              <a:ext cx="9144000" cy="67056"/>
            </a:xfrm>
            <a:prstGeom prst="rect">
              <a:avLst/>
            </a:prstGeom>
            <a:solidFill>
              <a:srgbClr val="DE761D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Rectangle 52"/>
            <p:cNvSpPr/>
            <p:nvPr/>
          </p:nvSpPr>
          <p:spPr>
            <a:xfrm>
              <a:off x="0" y="941294"/>
              <a:ext cx="9144000" cy="67056"/>
            </a:xfrm>
            <a:prstGeom prst="rect">
              <a:avLst/>
            </a:prstGeom>
            <a:solidFill>
              <a:srgbClr val="9DA637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Rectangle 53"/>
            <p:cNvSpPr/>
            <p:nvPr/>
          </p:nvSpPr>
          <p:spPr>
            <a:xfrm>
              <a:off x="0" y="838200"/>
              <a:ext cx="9144000" cy="67056"/>
            </a:xfrm>
            <a:prstGeom prst="rect">
              <a:avLst/>
            </a:prstGeom>
            <a:solidFill>
              <a:srgbClr val="498CA7"/>
            </a:solidFill>
            <a:ln>
              <a:noFill/>
            </a:ln>
            <a:effectLst>
              <a:outerShdw blurRad="149987" dist="250190" dir="8460000" algn="ctr">
                <a:srgbClr val="000000">
                  <a:alpha val="28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2248864"/>
            <a:ext cx="2950924" cy="2107803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228600" y="1800523"/>
            <a:ext cx="3733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indent="-225425">
              <a:buFont typeface="Wingdings" pitchFamily="2" charset="2"/>
              <a:buChar char="§"/>
            </a:pPr>
            <a:r>
              <a:rPr lang="en-US" sz="2000" dirty="0"/>
              <a:t>Collaborate using personal devices AND from conference rooms…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/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/>
              <a:t>Write, Annotate, Create documents &amp; presentations on the fly…</a:t>
            </a:r>
          </a:p>
          <a:p>
            <a:pPr marL="225425" indent="-225425">
              <a:buFont typeface="Wingdings" pitchFamily="2" charset="2"/>
              <a:buChar char="§"/>
            </a:pPr>
            <a:endParaRPr lang="en-US" sz="2000" dirty="0"/>
          </a:p>
          <a:p>
            <a:pPr marL="225425" indent="-225425">
              <a:buFont typeface="Wingdings" pitchFamily="2" charset="2"/>
              <a:buChar char="§"/>
            </a:pPr>
            <a:r>
              <a:rPr lang="en-US" sz="2000" dirty="0"/>
              <a:t>Experience HD quality Video and Audio…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       </a:t>
            </a:r>
            <a:endParaRPr lang="en-US" sz="2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Enhanced Multiparty Collaboration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0928" y="5099540"/>
            <a:ext cx="79810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CONNECT</a:t>
            </a:r>
          </a:p>
        </p:txBody>
      </p:sp>
      <p:pic>
        <p:nvPicPr>
          <p:cNvPr id="3074" name="Picture 2" descr="C:\Users\Sunder\Desktop\Conf room with personal device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929867"/>
            <a:ext cx="4343400" cy="276563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Sunder\Desktop\Connect - new images\tabl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5536" y="4265123"/>
            <a:ext cx="1239128" cy="843946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D:\Dropbox\Elucido - Sales Kit\WIP - December 18 2013\Collaterals\Elucido Connect\Connect - new\Archive\Compu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4265123"/>
            <a:ext cx="1246585" cy="840277"/>
          </a:xfrm>
          <a:prstGeom prst="rect">
            <a:avLst/>
          </a:prstGeom>
          <a:ln w="28575">
            <a:solidFill>
              <a:schemeClr val="bg1">
                <a:lumMod val="50000"/>
              </a:schemeClr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1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358980" y="2479344"/>
            <a:ext cx="1657004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Rectangle 26"/>
          <p:cNvSpPr/>
          <p:nvPr/>
        </p:nvSpPr>
        <p:spPr>
          <a:xfrm>
            <a:off x="5029974" y="2234824"/>
            <a:ext cx="1785020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Rectangle 25"/>
          <p:cNvSpPr/>
          <p:nvPr/>
        </p:nvSpPr>
        <p:spPr>
          <a:xfrm>
            <a:off x="2667773" y="2004379"/>
            <a:ext cx="1890579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" name="Rectangle 1"/>
          <p:cNvSpPr/>
          <p:nvPr/>
        </p:nvSpPr>
        <p:spPr>
          <a:xfrm>
            <a:off x="302387" y="1741663"/>
            <a:ext cx="1890579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Simple to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07644" y="172148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Schedule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75710" y="1978223"/>
            <a:ext cx="969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Invite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043688" y="2215068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Collaborate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342916" y="2453145"/>
            <a:ext cx="158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Review &amp; Save</a:t>
            </a:r>
          </a:p>
        </p:txBody>
      </p:sp>
      <p:sp>
        <p:nvSpPr>
          <p:cNvPr id="5" name="Right Arrow 4"/>
          <p:cNvSpPr/>
          <p:nvPr/>
        </p:nvSpPr>
        <p:spPr>
          <a:xfrm>
            <a:off x="1871004" y="179343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4" name="Right Arrow 23"/>
          <p:cNvSpPr/>
          <p:nvPr/>
        </p:nvSpPr>
        <p:spPr>
          <a:xfrm>
            <a:off x="4157004" y="2056258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Right Arrow 24"/>
          <p:cNvSpPr/>
          <p:nvPr/>
        </p:nvSpPr>
        <p:spPr>
          <a:xfrm>
            <a:off x="6477000" y="2292005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8770960" y="2564729"/>
            <a:ext cx="152400" cy="1102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7" name="TextBox 6"/>
          <p:cNvSpPr txBox="1"/>
          <p:nvPr/>
        </p:nvSpPr>
        <p:spPr>
          <a:xfrm>
            <a:off x="223236" y="2101664"/>
            <a:ext cx="179196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Simple calendar view (Day, Week, Month with time)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One Click Schedule. Pick a date/ time &amp; schedule the meeting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91302" y="2368464"/>
            <a:ext cx="196705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Send email invitations to participants from within Elucido CONNECT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Presenter &amp; Invitees can upload documents &amp; presentations to be used during the meeting (PPT, PDF)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4959634" y="2570872"/>
            <a:ext cx="198042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Participants log in using their credentials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Collaboration tools  available are Video, Audio, Chat and a Whiteboard with enhanced writing,  annotation and typing features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7265191" y="2821656"/>
            <a:ext cx="1722657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Participants can download annotated content used during the session as PDF files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6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sz="1600" dirty="0"/>
              <a:t>These PDF files can be re-used during subsequent sessions</a:t>
            </a:r>
          </a:p>
        </p:txBody>
      </p:sp>
    </p:spTree>
    <p:extLst>
      <p:ext uri="{BB962C8B-B14F-4D97-AF65-F5344CB8AC3E}">
        <p14:creationId xmlns:p14="http://schemas.microsoft.com/office/powerpoint/2010/main" val="3845754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258396" y="1749623"/>
            <a:ext cx="1657004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Rectangle 26"/>
          <p:cNvSpPr/>
          <p:nvPr/>
        </p:nvSpPr>
        <p:spPr>
          <a:xfrm>
            <a:off x="4987770" y="1749623"/>
            <a:ext cx="17850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Rectangle 25"/>
          <p:cNvSpPr/>
          <p:nvPr/>
        </p:nvSpPr>
        <p:spPr>
          <a:xfrm>
            <a:off x="2667773" y="1749623"/>
            <a:ext cx="1890579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Schedule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89778" y="1721487"/>
            <a:ext cx="969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Invite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7416" y="1735555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Collaborate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42332" y="1721487"/>
            <a:ext cx="158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Review &amp; Save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42390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Right Arrow 24"/>
          <p:cNvSpPr/>
          <p:nvPr/>
        </p:nvSpPr>
        <p:spPr>
          <a:xfrm>
            <a:off x="64488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8670376" y="1834031"/>
            <a:ext cx="152400" cy="1102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302387" y="1741663"/>
            <a:ext cx="1890579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8" name="TextBox 37"/>
          <p:cNvSpPr txBox="1"/>
          <p:nvPr/>
        </p:nvSpPr>
        <p:spPr>
          <a:xfrm>
            <a:off x="304800" y="172148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Schedule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1871004" y="179343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42" name="Picture 41" descr="C:\Users\Sunder\Desktop\User manual\Login Screen -2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88" y="2461421"/>
            <a:ext cx="2833687" cy="19581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4" name="Picture 43" descr="C:\Users\Sunder\Desktop\User manual\Home Page -1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6768" y="2472396"/>
            <a:ext cx="4788632" cy="3124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3" name="Picture 42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581400"/>
            <a:ext cx="4038600" cy="2362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extBox 6"/>
          <p:cNvSpPr txBox="1"/>
          <p:nvPr/>
        </p:nvSpPr>
        <p:spPr>
          <a:xfrm>
            <a:off x="258247" y="2223533"/>
            <a:ext cx="14168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Log In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5872" y="5915464"/>
            <a:ext cx="141684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Schedule 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7106528" y="5596261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Activity Dashboard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81000" y="2590800"/>
            <a:ext cx="6096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267200" y="2667000"/>
            <a:ext cx="609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914400" y="3733800"/>
            <a:ext cx="4572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5410200" y="2971800"/>
            <a:ext cx="609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510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258396" y="1749623"/>
            <a:ext cx="1657004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Rectangle 26"/>
          <p:cNvSpPr/>
          <p:nvPr/>
        </p:nvSpPr>
        <p:spPr>
          <a:xfrm>
            <a:off x="4987770" y="1749623"/>
            <a:ext cx="17850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Rectangle 25"/>
          <p:cNvSpPr/>
          <p:nvPr/>
        </p:nvSpPr>
        <p:spPr>
          <a:xfrm>
            <a:off x="2667773" y="1749623"/>
            <a:ext cx="1890579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Invite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89778" y="1721487"/>
            <a:ext cx="969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Invite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7416" y="1735555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Collaborate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42332" y="1721487"/>
            <a:ext cx="158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Review &amp; Save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42390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Right Arrow 24"/>
          <p:cNvSpPr/>
          <p:nvPr/>
        </p:nvSpPr>
        <p:spPr>
          <a:xfrm>
            <a:off x="64488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8670376" y="1834031"/>
            <a:ext cx="152400" cy="1102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302387" y="1741663"/>
            <a:ext cx="1890579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8" name="TextBox 37"/>
          <p:cNvSpPr txBox="1"/>
          <p:nvPr/>
        </p:nvSpPr>
        <p:spPr>
          <a:xfrm>
            <a:off x="304800" y="172148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Schedule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1871004" y="179343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1" name="Picture 20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86" y="2438400"/>
            <a:ext cx="4685029" cy="2743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0" name="Picture 19" descr="C:\Users\Sunder\Desktop\Edit schedule-1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5957" y="2743200"/>
            <a:ext cx="5439443" cy="3200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6871266" y="5929532"/>
            <a:ext cx="2148472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Upload documents for the session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4532" y="5192986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Invite Participants</a:t>
            </a:r>
          </a:p>
        </p:txBody>
      </p:sp>
    </p:spTree>
    <p:extLst>
      <p:ext uri="{BB962C8B-B14F-4D97-AF65-F5344CB8AC3E}">
        <p14:creationId xmlns:p14="http://schemas.microsoft.com/office/powerpoint/2010/main" val="2185294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258396" y="1749623"/>
            <a:ext cx="1657004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Rectangle 26"/>
          <p:cNvSpPr/>
          <p:nvPr/>
        </p:nvSpPr>
        <p:spPr>
          <a:xfrm>
            <a:off x="4987770" y="1749623"/>
            <a:ext cx="1785020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Rectangle 25"/>
          <p:cNvSpPr/>
          <p:nvPr/>
        </p:nvSpPr>
        <p:spPr>
          <a:xfrm>
            <a:off x="2667773" y="1749623"/>
            <a:ext cx="1890579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Collaborate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89778" y="1721487"/>
            <a:ext cx="969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Invite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7416" y="1735555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Collaborate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42332" y="1721487"/>
            <a:ext cx="158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Review &amp; Save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42390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Right Arrow 24"/>
          <p:cNvSpPr/>
          <p:nvPr/>
        </p:nvSpPr>
        <p:spPr>
          <a:xfrm>
            <a:off x="64488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8670376" y="1834031"/>
            <a:ext cx="152400" cy="1102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302387" y="1741663"/>
            <a:ext cx="1890579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8" name="TextBox 37"/>
          <p:cNvSpPr txBox="1"/>
          <p:nvPr/>
        </p:nvSpPr>
        <p:spPr>
          <a:xfrm>
            <a:off x="304800" y="172148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Schedule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1871004" y="179343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22" name="Picture 21" descr="C:\Users\Sunder\Desktop\User manual\Connect-Plain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904" y="2438400"/>
            <a:ext cx="3352800" cy="18422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" name="Picture 22" descr="C:\Users\Sunder\Desktop\User manual\Connect -User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7664" y="2438400"/>
            <a:ext cx="4480414" cy="26804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1" name="Picture 30" descr="C:\Users\Sunder\Desktop\User manual\Only VC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077" y="3733800"/>
            <a:ext cx="3509723" cy="21499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2" name="TextBox 31"/>
          <p:cNvSpPr txBox="1"/>
          <p:nvPr/>
        </p:nvSpPr>
        <p:spPr>
          <a:xfrm>
            <a:off x="240204" y="2190858"/>
            <a:ext cx="223901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Plain Whiteboard and document list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413150" y="2190858"/>
            <a:ext cx="453492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Writing on the whiteboard along with participant Videos &amp; controls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536494" y="5855620"/>
            <a:ext cx="19050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Desktop Video Conferencing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4543864" y="5799348"/>
            <a:ext cx="371533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Annotation on a PPT</a:t>
            </a:r>
          </a:p>
        </p:txBody>
      </p:sp>
      <p:pic>
        <p:nvPicPr>
          <p:cNvPr id="2050" name="Picture 2" descr="C:\Users\Sunder\Desktop\Connect -User with matrix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132" y="3886200"/>
            <a:ext cx="3325329" cy="19412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8918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7258396" y="1749623"/>
            <a:ext cx="1657004" cy="27432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7" name="Rectangle 26"/>
          <p:cNvSpPr/>
          <p:nvPr/>
        </p:nvSpPr>
        <p:spPr>
          <a:xfrm>
            <a:off x="4987770" y="1749623"/>
            <a:ext cx="1785020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6" name="Rectangle 25"/>
          <p:cNvSpPr/>
          <p:nvPr/>
        </p:nvSpPr>
        <p:spPr>
          <a:xfrm>
            <a:off x="2667773" y="1749623"/>
            <a:ext cx="1890579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Review &amp; Save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689778" y="1721487"/>
            <a:ext cx="9690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Invite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987416" y="1735555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Collaborate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242332" y="1721487"/>
            <a:ext cx="158655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Review &amp; Save</a:t>
            </a:r>
          </a:p>
        </p:txBody>
      </p:sp>
      <p:sp>
        <p:nvSpPr>
          <p:cNvPr id="24" name="Right Arrow 23"/>
          <p:cNvSpPr/>
          <p:nvPr/>
        </p:nvSpPr>
        <p:spPr>
          <a:xfrm>
            <a:off x="42390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25" name="Right Arrow 24"/>
          <p:cNvSpPr/>
          <p:nvPr/>
        </p:nvSpPr>
        <p:spPr>
          <a:xfrm>
            <a:off x="6448864" y="179182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6" name="Rectangle 5"/>
          <p:cNvSpPr/>
          <p:nvPr/>
        </p:nvSpPr>
        <p:spPr>
          <a:xfrm>
            <a:off x="8670376" y="1834031"/>
            <a:ext cx="152400" cy="11027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37" name="Rectangle 36"/>
          <p:cNvSpPr/>
          <p:nvPr/>
        </p:nvSpPr>
        <p:spPr>
          <a:xfrm>
            <a:off x="302387" y="1741663"/>
            <a:ext cx="1890579" cy="27432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sp>
        <p:nvSpPr>
          <p:cNvPr id="38" name="TextBox 37"/>
          <p:cNvSpPr txBox="1"/>
          <p:nvPr/>
        </p:nvSpPr>
        <p:spPr>
          <a:xfrm>
            <a:off x="304800" y="1721487"/>
            <a:ext cx="1219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Schedule</a:t>
            </a:r>
          </a:p>
        </p:txBody>
      </p:sp>
      <p:sp>
        <p:nvSpPr>
          <p:cNvPr id="41" name="Right Arrow 40"/>
          <p:cNvSpPr/>
          <p:nvPr/>
        </p:nvSpPr>
        <p:spPr>
          <a:xfrm>
            <a:off x="1871004" y="1793437"/>
            <a:ext cx="228600" cy="189001"/>
          </a:xfrm>
          <a:prstGeom prst="right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/>
          </a:p>
        </p:txBody>
      </p:sp>
      <p:pic>
        <p:nvPicPr>
          <p:cNvPr id="36" name="Picture 35" descr="C:\Users\Sunder\Desktop\User manual\Home Page -1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88" y="2361696"/>
            <a:ext cx="4788632" cy="31224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7" name="Group 6"/>
          <p:cNvGrpSpPr/>
          <p:nvPr/>
        </p:nvGrpSpPr>
        <p:grpSpPr>
          <a:xfrm>
            <a:off x="6309863" y="3048000"/>
            <a:ext cx="1286024" cy="2741440"/>
            <a:chOff x="7324577" y="2361696"/>
            <a:chExt cx="1576756" cy="3046744"/>
          </a:xfrm>
        </p:grpSpPr>
        <p:pic>
          <p:nvPicPr>
            <p:cNvPr id="29" name="Picture 9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5128" y="2667001"/>
              <a:ext cx="1566205" cy="130398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32" name="Picture 10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4578" y="3992690"/>
              <a:ext cx="1576754" cy="141575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5" name="Rectangle 4"/>
            <p:cNvSpPr/>
            <p:nvPr/>
          </p:nvSpPr>
          <p:spPr>
            <a:xfrm>
              <a:off x="7324577" y="2361696"/>
              <a:ext cx="1576754" cy="30530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31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>
                  <a:solidFill>
                    <a:schemeClr val="tx1"/>
                  </a:solidFill>
                </a:rPr>
                <a:t>PDF File</a:t>
              </a:r>
            </a:p>
          </p:txBody>
        </p:sp>
      </p:grpSp>
      <p:pic>
        <p:nvPicPr>
          <p:cNvPr id="39" name="Picture 8" descr="C:\Users\Sunder\Desktop\Arrows\curved-arrow-clip-art3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93471">
            <a:off x="4377894" y="3674002"/>
            <a:ext cx="2532865" cy="660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0" name="TextBox 39"/>
          <p:cNvSpPr txBox="1"/>
          <p:nvPr/>
        </p:nvSpPr>
        <p:spPr>
          <a:xfrm>
            <a:off x="214532" y="5514536"/>
            <a:ext cx="486248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Download whiteboard and document annotation at the end of the session as a PDF file </a:t>
            </a:r>
          </a:p>
        </p:txBody>
      </p:sp>
      <p:sp>
        <p:nvSpPr>
          <p:cNvPr id="30" name="Rectangle 29"/>
          <p:cNvSpPr/>
          <p:nvPr/>
        </p:nvSpPr>
        <p:spPr>
          <a:xfrm>
            <a:off x="457200" y="2514600"/>
            <a:ext cx="533400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1600200" y="2819400"/>
            <a:ext cx="6096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24340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Collaboration Architecture</a:t>
            </a:r>
          </a:p>
        </p:txBody>
      </p:sp>
      <p:pic>
        <p:nvPicPr>
          <p:cNvPr id="1026" name="Picture 2" descr="C:\Users\Sunder\Desktop\CONNECT - Architectur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524000"/>
            <a:ext cx="7178675" cy="439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4114800" y="3505200"/>
            <a:ext cx="53340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1724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lide Number Placeholder 9"/>
          <p:cNvSpPr txBox="1">
            <a:spLocks/>
          </p:cNvSpPr>
          <p:nvPr/>
        </p:nvSpPr>
        <p:spPr>
          <a:xfrm>
            <a:off x="8229600" y="6340475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F76D581-26A9-4970-8284-02B40745FB88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chemeClr val="tx2">
                    <a:shade val="50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hade val="50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277112" y="817043"/>
            <a:ext cx="7738872" cy="715089"/>
          </a:xfrm>
          <a:prstGeom prst="round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6">
                    <a:lumMod val="75000"/>
                  </a:schemeClr>
                </a:solidFill>
              </a:rPr>
              <a:t>Features Summary</a:t>
            </a:r>
          </a:p>
        </p:txBody>
      </p:sp>
      <p:sp>
        <p:nvSpPr>
          <p:cNvPr id="2" name="Rectangle 1"/>
          <p:cNvSpPr/>
          <p:nvPr/>
        </p:nvSpPr>
        <p:spPr>
          <a:xfrm>
            <a:off x="152400" y="1461868"/>
            <a:ext cx="8686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/>
              <a:t>CONNECT</a:t>
            </a:r>
            <a:r>
              <a:rPr lang="en-US" sz="2400" dirty="0"/>
              <a:t> is a software product for enabling enhanced multiparty collaboration using Tablets, Smartphones and Laptops</a:t>
            </a:r>
          </a:p>
        </p:txBody>
      </p:sp>
      <p:sp>
        <p:nvSpPr>
          <p:cNvPr id="3" name="Rectangle 2"/>
          <p:cNvSpPr/>
          <p:nvPr/>
        </p:nvSpPr>
        <p:spPr>
          <a:xfrm>
            <a:off x="208672" y="2362200"/>
            <a:ext cx="8763000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/>
              <a:t>Key Features:</a:t>
            </a:r>
          </a:p>
          <a:p>
            <a:endParaRPr lang="en-US" sz="1000" dirty="0"/>
          </a:p>
          <a:p>
            <a:pPr marL="285750" lvl="0" indent="-285750">
              <a:buFont typeface="Wingdings" pitchFamily="2" charset="2"/>
              <a:buChar char="§"/>
            </a:pPr>
            <a:r>
              <a:rPr lang="en-US" dirty="0"/>
              <a:t>Simultaneous writing and annotation on documents (PDFs &amp; PPTs)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sz="1200" dirty="0"/>
          </a:p>
          <a:p>
            <a:pPr marL="285750" lvl="0" indent="-285750">
              <a:buFont typeface="Wingdings" pitchFamily="2" charset="2"/>
              <a:buChar char="§"/>
            </a:pPr>
            <a:r>
              <a:rPr lang="en-US" dirty="0"/>
              <a:t>Upload and manage personal documents (all participants) 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sz="1200" dirty="0"/>
          </a:p>
          <a:p>
            <a:pPr marL="285750" lvl="0" indent="-285750">
              <a:buFont typeface="Wingdings" pitchFamily="2" charset="2"/>
              <a:buChar char="§"/>
            </a:pPr>
            <a:r>
              <a:rPr lang="en-US" dirty="0"/>
              <a:t>Full featured meeting scheduling module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sz="1200" dirty="0"/>
          </a:p>
          <a:p>
            <a:pPr marL="285750" lvl="0" indent="-285750">
              <a:buFont typeface="Wingdings" pitchFamily="2" charset="2"/>
              <a:buChar char="§"/>
            </a:pPr>
            <a:r>
              <a:rPr lang="en-US" dirty="0"/>
              <a:t>Whiteboard with tools for </a:t>
            </a:r>
            <a:r>
              <a:rPr lang="en-US" u="sng" dirty="0"/>
              <a:t>Writing</a:t>
            </a:r>
            <a:r>
              <a:rPr lang="en-US" dirty="0"/>
              <a:t>, </a:t>
            </a:r>
            <a:r>
              <a:rPr lang="en-US" u="sng" dirty="0"/>
              <a:t>Annotation</a:t>
            </a:r>
            <a:r>
              <a:rPr lang="en-US" dirty="0"/>
              <a:t> and </a:t>
            </a:r>
            <a:r>
              <a:rPr lang="en-US" u="sng" dirty="0"/>
              <a:t>Typing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sz="1200" u="sng" dirty="0"/>
          </a:p>
          <a:p>
            <a:pPr marL="285750" lvl="0" indent="-285750">
              <a:buFont typeface="Wingdings" pitchFamily="2" charset="2"/>
              <a:buChar char="§"/>
            </a:pPr>
            <a:r>
              <a:rPr lang="en-US" dirty="0"/>
              <a:t>Chat</a:t>
            </a:r>
          </a:p>
          <a:p>
            <a:pPr marL="285750" lvl="0" indent="-285750">
              <a:buFont typeface="Wingdings" pitchFamily="2" charset="2"/>
              <a:buChar char="§"/>
            </a:pPr>
            <a:endParaRPr lang="en-US" sz="12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Download whiteboard writing and document annotation as one PDF document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sz="1200" dirty="0"/>
          </a:p>
          <a:p>
            <a:pPr marL="285750" indent="-285750">
              <a:buFont typeface="Wingdings" pitchFamily="2" charset="2"/>
              <a:buChar char="§"/>
            </a:pPr>
            <a:r>
              <a:rPr lang="en-US" dirty="0"/>
              <a:t>Supports multi-environment collaboration (between groups in </a:t>
            </a:r>
            <a:r>
              <a:rPr lang="en-US" u="sng" dirty="0"/>
              <a:t>conference rooms</a:t>
            </a:r>
            <a:r>
              <a:rPr lang="en-US" dirty="0"/>
              <a:t> AND individuals using </a:t>
            </a:r>
            <a:r>
              <a:rPr lang="en-US" u="sng" dirty="0"/>
              <a:t>mobile devices</a:t>
            </a:r>
            <a:r>
              <a:rPr lang="en-US" dirty="0"/>
              <a:t> &amp; </a:t>
            </a:r>
            <a:r>
              <a:rPr lang="en-US" u="sng" dirty="0"/>
              <a:t>laptops</a:t>
            </a:r>
            <a:r>
              <a:rPr lang="en-US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478821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14084</TotalTime>
  <Words>456</Words>
  <Application>Microsoft Office PowerPoint</Application>
  <PresentationFormat>On-screen Show (4:3)</PresentationFormat>
  <Paragraphs>112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Sunder</dc:creator>
  <cp:lastModifiedBy>Ravikumar G</cp:lastModifiedBy>
  <cp:revision>1237</cp:revision>
  <dcterms:created xsi:type="dcterms:W3CDTF">2010-08-01T03:36:47Z</dcterms:created>
  <dcterms:modified xsi:type="dcterms:W3CDTF">2016-06-16T04:01:40Z</dcterms:modified>
</cp:coreProperties>
</file>